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4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11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roundedCorners val="0"/>
  <c:style val="2"/>
  <c:chart>
    <c:autoTitleDeleted val="1"/>
    <c:view3D>
      <c:rotX val="15"/>
      <c:rotY val="20"/>
      <c:rAngAx val="1"/>
    </c:view3D>
    <c:floor>
      <c:thickness val="0"/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sideWall>
      <c:thickness val="0"/>
    </c:sideWall>
    <c:backWall>
      <c:thickness val="0"/>
      <c:spPr>
        <a:noFill/>
        <a:ln w="12600">
          <a:solidFill>
            <a:srgbClr val="000000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7.7773106720317106E-2"/>
          <c:y val="2.8789392425756101E-2"/>
          <c:w val="0.55870518287189996"/>
          <c:h val="0.894378348923803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Therapeutischer Fortschritt erwiesen</c:v>
                </c:pt>
              </c:strCache>
            </c:strRef>
          </c:tx>
          <c:spPr>
            <a:solidFill>
              <a:srgbClr val="4F81BD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0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Therapeutischer Fortschritt möglich</c:v>
                </c:pt>
              </c:strCache>
            </c:strRef>
          </c:tx>
          <c:spPr>
            <a:solidFill>
              <a:srgbClr val="C0504D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1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Kein therapeut. Fortschritt, aber zusätzliche Risiken</c:v>
                </c:pt>
              </c:strCache>
            </c:strRef>
          </c:tx>
          <c:spPr>
            <a:solidFill>
              <a:srgbClr val="FF0000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1774344"/>
        <c:axId val="170552808"/>
        <c:axId val="0"/>
      </c:bar3DChart>
      <c:catAx>
        <c:axId val="241774344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low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sz="1798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defRPr>
            </a:pPr>
            <a:endParaRPr lang="de-DE"/>
          </a:p>
        </c:txPr>
        <c:crossAx val="170552808"/>
        <c:crosses val="autoZero"/>
        <c:auto val="1"/>
        <c:lblAlgn val="ctr"/>
        <c:lblOffset val="100"/>
        <c:noMultiLvlLbl val="1"/>
      </c:catAx>
      <c:valAx>
        <c:axId val="170552808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sz="1798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defRPr>
            </a:pPr>
            <a:endParaRPr lang="de-DE"/>
          </a:p>
        </c:txPr>
        <c:crossAx val="241774344"/>
        <c:crosses val="autoZero"/>
        <c:crossBetween val="between"/>
      </c:valAx>
      <c:spPr>
        <a:noFill/>
        <a:ln w="12600">
          <a:solidFill>
            <a:srgbClr val="000000"/>
          </a:solidFill>
          <a:round/>
        </a:ln>
      </c:spPr>
    </c:plotArea>
    <c:legend>
      <c:legendPos val="r"/>
      <c:overlay val="0"/>
      <c:spPr>
        <a:noFill/>
        <a:ln w="3240">
          <a:solidFill>
            <a:srgbClr val="000000"/>
          </a:solidFill>
          <a:round/>
        </a:ln>
      </c:spPr>
    </c:legend>
    <c:plotVisOnly val="1"/>
    <c:dispBlanksAs val="gap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der Notizen mittels Klicken bearbeiten</a:t>
            </a:r>
          </a:p>
        </p:txBody>
      </p:sp>
      <p:sp>
        <p:nvSpPr>
          <p:cNvPr id="1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&lt;Kopfzeile&gt;</a:t>
            </a:r>
          </a:p>
        </p:txBody>
      </p:sp>
      <p:sp>
        <p:nvSpPr>
          <p:cNvPr id="1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&lt;Datum/Uhrzeit&gt;</a:t>
            </a:r>
          </a:p>
        </p:txBody>
      </p:sp>
      <p:sp>
        <p:nvSpPr>
          <p:cNvPr id="1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&lt;Fußzeile&gt;</a:t>
            </a:r>
          </a:p>
        </p:txBody>
      </p:sp>
      <p:sp>
        <p:nvSpPr>
          <p:cNvPr id="1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1680C8E-7535-4EAF-9D6C-B85F8CA057B0}" type="slidenum"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394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E180C6C-1234-475C-8DBD-D9CAA2CB7AAF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5902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6A63936-5068-454F-BD8A-68C9B99779BC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1132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D169FFC-3864-4B5B-814A-83129CE6F34D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18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0517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Sind zwar als wissenschaftliches Instrument zur Erkennung besonderer Risiken in der Phase 4 AMG nach der Zulassung in D gesetzlich verankert, Theoretisch in Phase vier sinnvoll: UAW nach Zulassung, was vorher nicht ging. Aber wie heute angewendet: bringen sie nichts:</a:t>
            </a: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UAW: Pat sagt sie nicht dem netten Arzt, Arzt hebt sie nicht hervor, bekommt ja Geld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Ausgaben PI: 1 Mrd. € pro Jahr: das rentiert sich. Einnahmen pro Arzt 1000-2500 €(Jahr (Lieb)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Oft Überhöhte Honorare! MEZIS: keine AWB</a:t>
            </a: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Wenn wir das alles tun, bleibt es nicht ohne Folgen:</a:t>
            </a:r>
          </a:p>
        </p:txBody>
      </p:sp>
      <p:sp>
        <p:nvSpPr>
          <p:cNvPr id="30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88D01FD-11E4-4ADD-8B7C-1CCB855EBB72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21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2048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Weniger Sicherheit: Verzögerung der Negativdaten. Verdacht Absatz nicht gefährden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Nichts spricht für die teure Kombination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Glaseke: Ärzte sollten sich schämen. Es bleibt dabei: Simvastatin bleibt Leitsubstanz.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Wieso sind Scheininnovationen so erfolgreich? Viele Faktoren: Weltweite Öffentlichkeitsarbeit , Manipulation von Studienergebnissen, Negative Studie werden nicht veröffentlicht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Aber wir spielen da eine große Rolle: wir verschreiben sie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001D4FA-B879-4B54-BF59-0397D130F31B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7747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Weniger Sicherheit: Verzögerung der Negativdaten. Verdacht Absatz nicht gefährden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Nichts spricht für die teure Kombination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Glaseke: Ärzte sollten sich schämen. Es bleibt dabei: Simvastatin bleibt Leitsubstanz.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Wieso sind Scheininnovationen so erfolgreich? Viele Faktoren: Weltweite Öffentlichkeitsarbeit , Manipulation von Studienergebnissen, Negative Studie werden nicht veröffentlicht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Aber wir spielen da eine große Rolle: wir verschreiben sie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8E64BA3-6889-4E41-9306-1DC412D2A2F2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24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7041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2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Weniger Sicherheit: Verzögerung der Negativdaten. Verdacht Absatz nicht gefährden</a:t>
            </a:r>
          </a:p>
          <a:p>
            <a:pPr marL="216000" indent="-216000">
              <a:lnSpc>
                <a:spcPct val="12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Nichts spricht für die teure Kombination</a:t>
            </a:r>
          </a:p>
          <a:p>
            <a:pPr marL="216000" indent="-216000">
              <a:lnSpc>
                <a:spcPct val="12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Glaseke: Ärzte sollten sich schämen. Es bleibt dabei: Simvastatin bleibt Leitsubstanz.</a:t>
            </a:r>
          </a:p>
          <a:p>
            <a:pPr marL="216000" indent="-216000">
              <a:lnSpc>
                <a:spcPct val="12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2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Wieso sind Scheininnovationen so erfolgreich? Viele Faktoren: W</a:t>
            </a:r>
            <a:r>
              <a:rPr lang="de-DE" sz="1200" b="1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eltweite Öffentlichkeitsarbeit</a:t>
            </a:r>
            <a:r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, Manipulation von Studienergebnissen, Negative Studie werden nicht veröffentlicht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20000"/>
              </a:lnSpc>
            </a:pPr>
            <a:r>
              <a:rPr lang="de-DE" sz="20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Aber wir spielen da eine große Rolle: wir verschreiben sie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9AF2BBA-6E59-43C5-87AB-973F5F7AF4FD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25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1810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Wirken diese Instrumente? Sind wir so beeinflussbar? Glaseke: hat er recht? Meine Geschichte. Mit mir anfangen: sah mich kritisch und unabhängig. Zu noch wenige PV , keine Geschenke, und Essen =&gt;Pharmafreie Praxis: Leicht, mich zu lösen? Erste Überraschung:</a:t>
            </a: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E421B4E-9D62-4805-AF4B-CB6159D3562A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8243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www.transparency.de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F79CAD-50AB-4096-95D0-C9715E433ECC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28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685440" y="4343040"/>
            <a:ext cx="5486760" cy="411408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MEZIS: Lieb, Brandtönies: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Eine Befragung 300 niedergelassener Fachärzte (AA, Neu/Psych./ Kardiologie)zum Umgang mit Vertreterbesuchen der Pharmazeutischen Industrie.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DÄ Heft 22, 4.6.10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434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Alles das hat nichts mit Übermittlung von Gesundheitsinformation zu tun.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Deswegen bin ich auch gescheitert mit meinem Versuch mit PV zu diskutieren. Keinen Sinn: keine wirklich neuen Informationen. Nichts über UAW, Kosten, Studien, etc.. Es nützt nichts. 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Kritik nicht den PV:  M:. wenn sie dass nicht schaffen; Umsatz steigern, dann werden Sie entlassen.</a:t>
            </a:r>
          </a:p>
          <a:p>
            <a:pPr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Verordnungsverhalten ist sehr transparent: Apothekenzentralen</a:t>
            </a: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C7FD190-27DB-4253-873E-450A303E1C6D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32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954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www.transparency.de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F122005-FE42-4B9C-8776-93B1D7B12265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Pat. sparen nicht: Über 12.0000  Medikamente ohne Zuzahlung.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Wenn man rational verordnet: keine Regressgefahr!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 kleinste Packungen pro Jahr, das hört sich so an, als sei es zu vernachlässigen. Die Industrie investiert ganz gewaltig in diese Maßnahmen, mit steigender Tendenz. Viel mehr als 2 !! Für den deutschen Markt liegen mir keine Zahlen vor, nur die Angaben über die Optionen der Industrie. </a:t>
            </a: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28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Medien: Printmedien, Radio, Fernsehen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B77932B-A76D-4A4A-898D-66226812A9E4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8976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Medikalisierung der Therapie!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Referent: ist nicht zu kritisch, wenn er fürstlich bezahlt wird. Was bekommt Herr Prof. X der anreist für 20 Leute: vierstellig.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Einladung BS!! Hausärztlicher Qualitätszirkel: erst Stammtisch, dann hausärztlicher Qualitätszirkel, Kollege: z.B. Plavix: ASS: relative u. absolute Prozente, Indikationsausweitung: Gefühl nach jedem HI und Stent immer. Keine Preise.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=&gt;neuer Anlauf ohne Pharmafirma </a:t>
            </a:r>
          </a:p>
        </p:txBody>
      </p:sp>
      <p:sp>
        <p:nvSpPr>
          <p:cNvPr id="31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4EF6D21-C1FA-423D-B517-FE309C127394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34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43231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Sind zwar als wissenschaftliches Instrument zur Erkennung besonderer Risiken in der Phase 4 AMG nach der Zulassung in D gesetzlich verankert, Theoretisch in Phase vier sinnvoll: UAW nach Zulassung, was vorher nicht ging. Aber wie heute angewendet: bringen sie nichts:</a:t>
            </a: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UAW: Pat sagt sie nicht dem netten Arzt, Arzt hebt sie nicht hervor, bekommt ja Geld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Ausgaben PI: 1 Mrd. € pro Jahr: das rentiert sich. Einnahmen pro Arzt 1000-2500 €(Jahr (Lieb)</a:t>
            </a: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Oft Überhöhte Honorare! MEZIS: keine AWB</a:t>
            </a:r>
          </a:p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Wenn wir das alles tun, bleibt es nicht ohne Folgen:</a:t>
            </a:r>
          </a:p>
        </p:txBody>
      </p:sp>
      <p:sp>
        <p:nvSpPr>
          <p:cNvPr id="32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C3C2D9F-E93F-4A8D-9964-F682A1ED2943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35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988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Ziele – keine Eintrittsvoraussetzungen. Unterschiedlich leicht zu erreichen. 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ersten drei jederzeit machbar, wenn auch nicht immer leicht. ich praktiziere das so und fühle mich wohl dabei  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letzten drei härtere Brocken: 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Transparenz: 1.) wer zahlt den Referenten. 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CME:</a:t>
            </a: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Software: Auch ich habe noch TurboMed mit Pharmawerbung.    Warum nötig, sich gegen die Beeinflussungsbemühungen der PI zur Wehr zu setzten? Steht sie denn unseren ärztlichen Interessen so entgegen?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A5E1B6A-69F4-42E9-9344-25316B8C2B69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349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D85EE56-DBC7-4251-91B4-B96C8369D039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057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 ist systemimmanent. Liegt auf der Hand. Das dürfen wir nicht vergessen, denn das hat Konsequenzen, die für uns und die Patienten wichtige Auswirkungen haben.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Lifestylemedikamente, nicht Malaria oder TBC, AB nur 1 in 10 Jahren</a:t>
            </a:r>
          </a:p>
          <a:p>
            <a:pPr marL="216000" indent="-216000">
              <a:lnSpc>
                <a:spcPct val="10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063F1DF-0D37-4045-9CAB-839AA9BA1A9D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424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0C315F0-D83C-453B-9423-29A151506A39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5553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EEC3488-0E5C-4AE1-9EF9-551095A390CF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345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2008: Frankreich: von 120 neuenMed. 25 „möglicherweise nützlich.</a:t>
            </a:r>
          </a:p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2007 Deutschland: von 42 neuen Med: 10 mit möglicherweise therap. Relevanz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nach: Schwabe/Paffrath Arzneiverordnungsreport 2008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Nur  1 neues Ab in den letzten 10 Jahren: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0000"/>
              </a:lnSpc>
            </a:pP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4DC9480-42AA-4945-92EF-7368A7B3DFA4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15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303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B1DA2F8-8E7F-42EA-9299-7D460AF070D3}" type="slidenum"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16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588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1" name="Grafik 40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2" name="Grafik 41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4" name="Grafik 83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85" name="Grafik 84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8" name="Grafik 12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29" name="Grafik 128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71" name="Grafik 170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72" name="Grafik 171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7"/>
          <p:cNvPicPr/>
          <p:nvPr/>
        </p:nvPicPr>
        <p:blipFill>
          <a:blip r:embed="rId14"/>
          <a:stretch/>
        </p:blipFill>
        <p:spPr>
          <a:xfrm>
            <a:off x="0" y="4653000"/>
            <a:ext cx="963360" cy="2204640"/>
          </a:xfrm>
          <a:prstGeom prst="rect">
            <a:avLst/>
          </a:prstGeom>
          <a:ln w="9360">
            <a:noFill/>
          </a:ln>
        </p:spPr>
      </p:pic>
      <p:pic>
        <p:nvPicPr>
          <p:cNvPr id="10" name="Picture 46"/>
          <p:cNvPicPr/>
          <p:nvPr/>
        </p:nvPicPr>
        <p:blipFill>
          <a:blip r:embed="rId15"/>
          <a:stretch/>
        </p:blipFill>
        <p:spPr>
          <a:xfrm>
            <a:off x="7488360" y="0"/>
            <a:ext cx="1655280" cy="92196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1"/>
          <p:cNvSpPr/>
          <p:nvPr/>
        </p:nvSpPr>
        <p:spPr>
          <a:xfrm>
            <a:off x="755640" y="6521400"/>
            <a:ext cx="7775280" cy="45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MEZIS – Mein Essen zahl ich selbst. Initiative unbestechlicher Ärztinnen und Ärzte  e.V.                             </a:t>
            </a:r>
            <a:fld id="{B3110DC5-E271-41AF-A2C1-7178C7112B84}" type="slidenum"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‹Nr.›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Line 2"/>
          <p:cNvSpPr/>
          <p:nvPr/>
        </p:nvSpPr>
        <p:spPr>
          <a:xfrm>
            <a:off x="755640" y="6453000"/>
            <a:ext cx="7920000" cy="360"/>
          </a:xfrm>
          <a:prstGeom prst="line">
            <a:avLst/>
          </a:prstGeom>
          <a:ln w="22320">
            <a:solidFill>
              <a:srgbClr val="9900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Textmasterformate durch Klicken bearbeiten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0947EE0-106C-4C2A-8284-A06724C2C589}" type="datetime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14.07.2017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44126C-A80A-45F2-B60C-559C389E6DB3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7"/>
          <p:cNvPicPr/>
          <p:nvPr/>
        </p:nvPicPr>
        <p:blipFill>
          <a:blip r:embed="rId14"/>
          <a:stretch/>
        </p:blipFill>
        <p:spPr>
          <a:xfrm>
            <a:off x="0" y="4653000"/>
            <a:ext cx="963360" cy="2204640"/>
          </a:xfrm>
          <a:prstGeom prst="rect">
            <a:avLst/>
          </a:prstGeom>
          <a:ln w="9360">
            <a:noFill/>
          </a:ln>
        </p:spPr>
      </p:pic>
      <p:pic>
        <p:nvPicPr>
          <p:cNvPr id="44" name="Picture 46"/>
          <p:cNvPicPr/>
          <p:nvPr/>
        </p:nvPicPr>
        <p:blipFill>
          <a:blip r:embed="rId15"/>
          <a:stretch/>
        </p:blipFill>
        <p:spPr>
          <a:xfrm>
            <a:off x="7488360" y="0"/>
            <a:ext cx="1655280" cy="921960"/>
          </a:xfrm>
          <a:prstGeom prst="rect">
            <a:avLst/>
          </a:prstGeom>
          <a:ln w="9360"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755640" y="6521400"/>
            <a:ext cx="7775280" cy="45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MEZIS – Mein Essen zahl ich selbst. Initiative unbestechlicher Ärztinnen und Ärzte  e.V.                             </a:t>
            </a:r>
            <a:fld id="{ACA1F34B-6E2F-4F53-968D-7333D731D140}" type="slidenum"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‹Nr.›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Line 2"/>
          <p:cNvSpPr/>
          <p:nvPr/>
        </p:nvSpPr>
        <p:spPr>
          <a:xfrm>
            <a:off x="755640" y="6453000"/>
            <a:ext cx="7920000" cy="360"/>
          </a:xfrm>
          <a:prstGeom prst="line">
            <a:avLst/>
          </a:prstGeom>
          <a:ln w="22320">
            <a:solidFill>
              <a:srgbClr val="9900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13612C8-3922-4F8A-ABA1-145EA5A1165B}" type="datetime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14.07.2017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58CD3DD-922A-45FF-B996-B337CBADB4BF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47"/>
          <p:cNvPicPr/>
          <p:nvPr/>
        </p:nvPicPr>
        <p:blipFill>
          <a:blip r:embed="rId14"/>
          <a:stretch/>
        </p:blipFill>
        <p:spPr>
          <a:xfrm>
            <a:off x="0" y="4653000"/>
            <a:ext cx="963360" cy="2204640"/>
          </a:xfrm>
          <a:prstGeom prst="rect">
            <a:avLst/>
          </a:prstGeom>
          <a:ln w="9360">
            <a:noFill/>
          </a:ln>
        </p:spPr>
      </p:pic>
      <p:pic>
        <p:nvPicPr>
          <p:cNvPr id="87" name="Picture 46"/>
          <p:cNvPicPr/>
          <p:nvPr/>
        </p:nvPicPr>
        <p:blipFill>
          <a:blip r:embed="rId15"/>
          <a:stretch/>
        </p:blipFill>
        <p:spPr>
          <a:xfrm>
            <a:off x="7488360" y="0"/>
            <a:ext cx="1655280" cy="921960"/>
          </a:xfrm>
          <a:prstGeom prst="rect">
            <a:avLst/>
          </a:prstGeom>
          <a:ln w="9360"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755640" y="6521400"/>
            <a:ext cx="7775280" cy="45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MEZIS – Mein Essen zahl ich selbst. Initiative unbestechlicher Ärztinnen und Ärzte  e.V.                             </a:t>
            </a:r>
            <a:fld id="{0BB2CE3B-4FA1-4E2A-AF79-0FDA671D1374}" type="slidenum"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‹Nr.›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Line 2"/>
          <p:cNvSpPr/>
          <p:nvPr/>
        </p:nvSpPr>
        <p:spPr>
          <a:xfrm>
            <a:off x="755640" y="6453000"/>
            <a:ext cx="7920000" cy="360"/>
          </a:xfrm>
          <a:prstGeom prst="line">
            <a:avLst/>
          </a:prstGeom>
          <a:ln w="22320">
            <a:solidFill>
              <a:srgbClr val="9900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Textmasterformate durch Klicken bearbeiten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Textmasterformate durch Klicken bearbeiten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lang="de-D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6D6F593-4DEB-4CAA-A7F6-7BE42ED1E874}" type="datetime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14.07.2017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28CD8E-8EB4-4CE4-B2A4-EDC0F65B5A65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47"/>
          <p:cNvPicPr/>
          <p:nvPr/>
        </p:nvPicPr>
        <p:blipFill>
          <a:blip r:embed="rId14"/>
          <a:stretch/>
        </p:blipFill>
        <p:spPr>
          <a:xfrm>
            <a:off x="0" y="4653000"/>
            <a:ext cx="963360" cy="2204640"/>
          </a:xfrm>
          <a:prstGeom prst="rect">
            <a:avLst/>
          </a:prstGeom>
          <a:ln w="9360">
            <a:noFill/>
          </a:ln>
        </p:spPr>
      </p:pic>
      <p:pic>
        <p:nvPicPr>
          <p:cNvPr id="131" name="Picture 46"/>
          <p:cNvPicPr/>
          <p:nvPr/>
        </p:nvPicPr>
        <p:blipFill>
          <a:blip r:embed="rId15"/>
          <a:stretch/>
        </p:blipFill>
        <p:spPr>
          <a:xfrm>
            <a:off x="7488360" y="0"/>
            <a:ext cx="1655280" cy="921960"/>
          </a:xfrm>
          <a:prstGeom prst="rect">
            <a:avLst/>
          </a:prstGeom>
          <a:ln w="9360"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755640" y="6521400"/>
            <a:ext cx="7775280" cy="45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MEZIS – Mein Essen zahl ich selbst. Initiative unbestechlicher Ärztinnen und Ärzte  e.V.                             </a:t>
            </a:r>
            <a:fld id="{E2C65D12-5632-4F0B-80F2-BEB2117A7DB2}" type="slidenum">
              <a:rPr lang="de-DE" sz="1200" b="0" strike="noStrike" spc="-1">
                <a:solidFill>
                  <a:srgbClr val="9900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‹Nr.›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Line 2"/>
          <p:cNvSpPr/>
          <p:nvPr/>
        </p:nvSpPr>
        <p:spPr>
          <a:xfrm>
            <a:off x="755640" y="6453000"/>
            <a:ext cx="7920000" cy="360"/>
          </a:xfrm>
          <a:prstGeom prst="line">
            <a:avLst/>
          </a:prstGeom>
          <a:ln w="22320">
            <a:solidFill>
              <a:srgbClr val="9900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84C2264-1800-44D2-9B11-4E7A71651A0D}" type="datetime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14.07.2017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2E6C378-CA8F-409D-AF76-5EB8E4FE4970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Titeltextes durch Klicken bearbeiten</a:t>
            </a:r>
          </a:p>
        </p:txBody>
      </p:sp>
      <p:sp>
        <p:nvSpPr>
          <p:cNvPr id="138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zis.d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c.de/de_DE/de/gesundheitswesen-und-pharma/assets/pharmabranche-fehlt-rezept-gegen-korruption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793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de-DE" sz="2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MEZIS e.V.- Mein Essen zahl ich selbst
Initiative unbestechlicher Ärztinnen und Ärzte                           
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2133000"/>
            <a:ext cx="822924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de-DE" sz="4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Arzneimittelsicherheit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de-DE" sz="2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de-DE" sz="2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www.mezis.de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80" name="Picture 1"/>
          <p:cNvPicPr/>
          <p:nvPr/>
        </p:nvPicPr>
        <p:blipFill>
          <a:blip r:embed="rId3"/>
          <a:stretch/>
        </p:blipFill>
        <p:spPr>
          <a:xfrm>
            <a:off x="17640" y="2997000"/>
            <a:ext cx="9143640" cy="1371240"/>
          </a:xfrm>
          <a:prstGeom prst="rect">
            <a:avLst/>
          </a:prstGeom>
          <a:ln>
            <a:noFill/>
          </a:ln>
        </p:spPr>
      </p:pic>
      <p:sp>
        <p:nvSpPr>
          <p:cNvPr id="181" name="CustomShape 3"/>
          <p:cNvSpPr/>
          <p:nvPr/>
        </p:nvSpPr>
        <p:spPr>
          <a:xfrm>
            <a:off x="8135280" y="4422240"/>
            <a:ext cx="96120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Bildquelle: privat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Pharmaindustrie als Teil des Problems -I-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" name="Grafik 4"/>
          <p:cNvPicPr/>
          <p:nvPr/>
        </p:nvPicPr>
        <p:blipFill>
          <a:blip r:embed="rId2"/>
          <a:stretch/>
        </p:blipFill>
        <p:spPr>
          <a:xfrm>
            <a:off x="889200" y="1532520"/>
            <a:ext cx="7354800" cy="4688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6" name="CustomShape 2"/>
          <p:cNvSpPr/>
          <p:nvPr/>
        </p:nvSpPr>
        <p:spPr>
          <a:xfrm>
            <a:off x="1047240" y="6153840"/>
            <a:ext cx="96120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Bildquelle: privat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539640" y="1600200"/>
            <a:ext cx="8146800" cy="45255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Pharmaunternehmen sind Wirtschaftsunternehmen, die gewinnorientiert agieren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das primäre Interesse der Industrie ist Gewinnmaximierung und nicht das Wohl der PatientInnen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Forschung und Entwicklung wird in Bereichen betrieben, die sich rentieren und nicht dort, wo realer Bedarf besteht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jedes Jahr geben Pharmaunternehmen in Deutschland mehr Geld für Marketing aus, als für Forschung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de-DE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de-DE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hat Konsequenzen für die Versorgung!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Pharmaindustrie als Teil des Problems -II-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39640" y="1628640"/>
            <a:ext cx="813672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Zulassung = 	gesetzliche Grundlage zum Vertrieb von Arzneimitteln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Zulassung = 	das Medikament muss 1. wirken und darf 2. nicht 		schaden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Gegenstand der Prüfung ist die vergleichende Risikobetrachtung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Häufigkeit seltener UAW nicht beurteilbar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Wirksamkeitsnachweis auf Basis von „Surrogat“-Variablen (Ersatzvariablen), selten von Endpunkten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Relevanz des Studienkollektivs für Alltags-PatientInnen muss geprüft werden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 selten unvollständige Offenlegung von Daten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negative Studien müssen nicht veröffentlicht werden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Zulassung weist nicht den therapeutischen Zusatznutzen nach!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11640" y="1772640"/>
            <a:ext cx="7920360" cy="439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Echte Innovation: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neue Erkenntnis zur Pathophysiologie oder Klinik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neue pharmakologische Strategie/ Mechanismus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klinisch relevanter Zusatznutzen für PatientInnen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Pseudoinnovation: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trotz plausiblen Ansatzes fehlender Nutzennachweis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lediglich Surrogatvariablen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Keiner oder minimaler, klinisch irrelevanter Zusatznutzen für PatientInnen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Scheininnovationen sind deshalb der derzeit stärkste 
Kostentreiber in der deutschen GKV – 40% der Kosten seit 1990 
(und nicht die demographische Entwicklung)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Echte Innovation oder Pseudoinnovation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Table 1"/>
          <p:cNvGraphicFramePr/>
          <p:nvPr/>
        </p:nvGraphicFramePr>
        <p:xfrm>
          <a:off x="324000" y="2009520"/>
          <a:ext cx="8546760" cy="3873240"/>
        </p:xfrm>
        <a:graphic>
          <a:graphicData uri="http://schemas.openxmlformats.org/drawingml/2006/table">
            <a:tbl>
              <a:tblPr/>
              <a:tblGrid>
                <a:gridCol w="1784160"/>
                <a:gridCol w="595080"/>
                <a:gridCol w="577800"/>
                <a:gridCol w="668160"/>
                <a:gridCol w="742680"/>
                <a:gridCol w="744480"/>
                <a:gridCol w="745920"/>
                <a:gridCol w="668160"/>
                <a:gridCol w="742680"/>
                <a:gridCol w="671400"/>
                <a:gridCol w="606240"/>
              </a:tblGrid>
              <a:tr h="51876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Bravo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Real advance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Offers an advance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Possibly helpful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Nothing new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Not acceptable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Judgement reserved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>
                          <a:solidFill>
                            <a:srgbClr val="00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4" name="CustomShape 2"/>
          <p:cNvSpPr/>
          <p:nvPr/>
        </p:nvSpPr>
        <p:spPr>
          <a:xfrm>
            <a:off x="1763640" y="3141360"/>
            <a:ext cx="7200720" cy="1152000"/>
          </a:xfrm>
          <a:prstGeom prst="ellipse">
            <a:avLst/>
          </a:prstGeom>
          <a:noFill/>
          <a:ln w="5724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3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Echte Innovation oder Pseudoinnovation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3996000" y="5991840"/>
            <a:ext cx="4752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Prescrire International, Vol. 22. Nr. 137, S 105 – 107, April 2013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228600" y="152280"/>
            <a:ext cx="7772040" cy="114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2"/>
          <p:cNvSpPr/>
          <p:nvPr/>
        </p:nvSpPr>
        <p:spPr>
          <a:xfrm>
            <a:off x="603360" y="1917000"/>
            <a:ext cx="8288640" cy="431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</a:pPr>
            <a:r>
              <a:rPr lang="de-DE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1974-2004: 1556 neue chemische Stoffe für ca. 2800 Medikamente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19" name="Object 4"/>
          <p:cNvGraphicFramePr/>
          <p:nvPr/>
        </p:nvGraphicFramePr>
        <p:xfrm>
          <a:off x="1547640" y="2349000"/>
          <a:ext cx="5994000" cy="396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0" name="CustomShape 3"/>
          <p:cNvSpPr/>
          <p:nvPr/>
        </p:nvSpPr>
        <p:spPr>
          <a:xfrm>
            <a:off x="1211400" y="6055920"/>
            <a:ext cx="7848360" cy="27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(Quelle: Chirac P, Torreele E , </a:t>
            </a: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Global framework on essential health R&amp;D in </a:t>
            </a:r>
            <a:r>
              <a:rPr lang="de-DE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Lancet </a:t>
            </a: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2006 May 13;367(9522):1560-1</a:t>
            </a:r>
            <a:r>
              <a:rPr lang="de-DE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561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Scheininnovationen ohne therapeutischen Fortschritt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539640" y="1690200"/>
            <a:ext cx="4608000" cy="29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Verknappen das Angebot und erhöhen den Preis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Mindestanforderungen: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 Jahre für alle Produkte, die neu, </a:t>
            </a:r>
            <a:r>
              <a:rPr lang="de-DE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innovativ </a:t>
            </a: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industriell herstellbar sind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Was innovativ ist, legen Länder selbst fest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889200" y="273600"/>
            <a:ext cx="6562800" cy="7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Patentmonopole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536400" y="4653000"/>
            <a:ext cx="7995960" cy="16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Viele unnötige Patente auf Medikamente, die nur eine „marginale“ Innovation sind (in Indien ausgeschlossen) oder sogar nur eine neue Indikation erhalten (Evergreening)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 AMNOG darf erst nach einem Jahr verhandelt werden, Bestandsmarktprüfung wurde gestrichen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5" name="Picture 2"/>
          <p:cNvPicPr/>
          <p:nvPr/>
        </p:nvPicPr>
        <p:blipFill>
          <a:blip r:embed="rId3"/>
          <a:stretch/>
        </p:blipFill>
        <p:spPr>
          <a:xfrm>
            <a:off x="5533200" y="1268640"/>
            <a:ext cx="3142800" cy="2476080"/>
          </a:xfrm>
          <a:prstGeom prst="rect">
            <a:avLst/>
          </a:prstGeom>
          <a:ln>
            <a:noFill/>
          </a:ln>
        </p:spPr>
      </p:pic>
      <p:sp>
        <p:nvSpPr>
          <p:cNvPr id="226" name="CustomShape 4"/>
          <p:cNvSpPr/>
          <p:nvPr/>
        </p:nvSpPr>
        <p:spPr>
          <a:xfrm>
            <a:off x="5301720" y="3790800"/>
            <a:ext cx="35902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Bildquelle: „GG im Monopol“ von Geisslr - self-made on the basis of [1].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Lizenziert unter CC BY-SA 3.0 über Wikimedia Commons –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http://commons.wikimedia.org/wiki/File:GG_im_Monopol.png#/media/File:GG_im_Monopol.png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611640" y="1700640"/>
            <a:ext cx="820872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Industrie: </a:t>
            </a:r>
            <a:r>
              <a:rPr lang="de-DE" sz="2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802 Mio. USD ($)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Steuerersparnis (39%)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Opportunity Costs (50%)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         150 Mio. USD ($)</a:t>
            </a:r>
            <a:r>
              <a:rPr lang="de-DE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Modellkosten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5303 TeilnehmerInnen statt 2667 pro Studie (US FDA)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Kostenkalkulation mit 23.572 USD ($)/ Person 6 Mal so hoch wie NIH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Zeitverlängerung pro Studie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Kalkulierter Erfolg:  20% statt 50% Phase III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r>
              <a:rPr lang="de-DE" sz="2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43,4 Mio. USD ($)</a:t>
            </a:r>
            <a:r>
              <a:rPr lang="de-DE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Light, D. W. &amp; Warburton, R. (2011): </a:t>
            </a:r>
            <a:r>
              <a:rPr lang="de-DE" sz="13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Demythologizing the high costs of pharmaceutical research</a:t>
            </a:r>
            <a:r>
              <a:rPr lang="de-DE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In: </a:t>
            </a:r>
            <a:r>
              <a:rPr lang="de-DE" sz="13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BioSocieties (Millwood).</a:t>
            </a:r>
            <a:r>
              <a:rPr lang="de-DE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Bd. 5, S.1-17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Was kostet Forschung und Entwicklung eines Medikaments?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581040" y="1195560"/>
            <a:ext cx="820872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			Firma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Ethische Beratung 		Ethikkommission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Durchführung		(Deutsche Klinik) CRO (</a:t>
            </a:r>
            <a:r>
              <a:rPr lang="de-DE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Contract 					Research Organisation</a:t>
            </a: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in 3. Welt 					Problematik: Überwachung des informierten Konsens 			z.B. durch Videoaufnahmen  in Indien, Gültigkeit in  			Ländern in denen das Individuum weniger zählt als die 			Gemeinschaft
			</a:t>
            </a:r>
            <a:r>
              <a:rPr lang="de-DE" sz="1800" b="0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Anregung: Rollenspiel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Auswertung			Firma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Publikation			Firma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Patent			Firma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Wer bestimmt die Forschung?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539640" y="1628640"/>
            <a:ext cx="8064360" cy="453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Fehl-Dosierung der Vergleichssubstanz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Placebo statt aktive Kontrollen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Surrogatendpunkte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Nachträgliches Ändern der primären Endpunkte oder Einführen von sekundären Endpunkten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Studienabbruch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Verschweigen von Nebenwirkungen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Nicht-Nennen von ‚Needed Number to Treat‘ und ‚Needed Number to Harm‘ 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Nicht-Publikation ganzer Studien durch Umgehen der Veröffentlichungspflicht durch Auslagerung der Studien in Contract Research Organisations (CROs)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Mehrfachpublikation günstiger Ergebnisse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Mechanismen der Einflussnahme auf klinische Studien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rafik 3"/>
          <p:cNvPicPr/>
          <p:nvPr/>
        </p:nvPicPr>
        <p:blipFill>
          <a:blip r:embed="rId2"/>
          <a:srcRect t="9004" b="10668"/>
          <a:stretch/>
        </p:blipFill>
        <p:spPr>
          <a:xfrm>
            <a:off x="11880" y="-108360"/>
            <a:ext cx="9131760" cy="1953000"/>
          </a:xfrm>
          <a:prstGeom prst="rect">
            <a:avLst/>
          </a:prstGeom>
          <a:ln>
            <a:noFill/>
          </a:ln>
        </p:spPr>
      </p:pic>
      <p:sp>
        <p:nvSpPr>
          <p:cNvPr id="183" name="CustomShape 1"/>
          <p:cNvSpPr/>
          <p:nvPr/>
        </p:nvSpPr>
        <p:spPr>
          <a:xfrm>
            <a:off x="288720" y="1648800"/>
            <a:ext cx="8603640" cy="15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Initiative unbestechlicher Ärztinnen und Ärzte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Zum Wohle der Patienten und gegen die</a:t>
            </a: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de-DE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Beeinflussung und Bestechung durch die Pharmaindustrie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0" y="2850840"/>
            <a:ext cx="4931640" cy="2041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indent="-21600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lang="de-DE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Nein!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Annahme von Geschenken und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Essenseinladungen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pharmafinanzierten CME-Fortbildungen, Studien und Anwendungsbeobachtungen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irrationalen, überteuerten Medikamenten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251640" y="5805360"/>
            <a:ext cx="8640720" cy="486000"/>
          </a:xfrm>
          <a:prstGeom prst="rect">
            <a:avLst/>
          </a:prstGeom>
          <a:ln w="1908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Unterstützen Sie uns mit Ihrer Mitgliedschaft oder mit einer Spende. Vielen Dank! 
</a:t>
            </a: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(Ethikbank, IBAN: DE36 8309 4495 0003 1467 15, BIC: GENODEF1ETK)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4860000" y="2835360"/>
            <a:ext cx="4283640" cy="18277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indent="-21600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JA!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rationaler Arzneimitteltherapie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 unabhängigen Fortbildungen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Transparenz von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Interessenskonflikten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zur Strafbarkeit von Bestechung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5"/>
          <p:cNvSpPr/>
          <p:nvPr/>
        </p:nvSpPr>
        <p:spPr>
          <a:xfrm>
            <a:off x="1779120" y="4948560"/>
            <a:ext cx="4752000" cy="57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400" b="1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www.mezis.de</a:t>
            </a:r>
            <a:r>
              <a:rPr lang="de-DE" sz="2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539640" y="1628640"/>
            <a:ext cx="4320000" cy="4471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Direkte Bestechung in Krankenhäusern und Praxen (direkter Geldfluss)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„Unregistered doctors“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Durchdringt den Alltag von PatientInnen und ÄrztInnen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Informierter Konsens oft fraglich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Irrationale Medikamente vergrößern das Armutsproblem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Auslagerung von Studien in Contract Research Organizations (CROs)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34" name="Grafik 5"/>
          <p:cNvPicPr/>
          <p:nvPr/>
        </p:nvPicPr>
        <p:blipFill>
          <a:blip r:embed="rId2"/>
          <a:stretch/>
        </p:blipFill>
        <p:spPr>
          <a:xfrm>
            <a:off x="5004000" y="1599480"/>
            <a:ext cx="3414600" cy="227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" name="CustomShape 2"/>
          <p:cNvSpPr/>
          <p:nvPr/>
        </p:nvSpPr>
        <p:spPr>
          <a:xfrm>
            <a:off x="889200" y="273600"/>
            <a:ext cx="6562800" cy="8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3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Gesichter der Korruption in Indien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6" name="Picture 4"/>
          <p:cNvPicPr/>
          <p:nvPr/>
        </p:nvPicPr>
        <p:blipFill>
          <a:blip r:embed="rId3"/>
          <a:srcRect r="-1786"/>
          <a:stretch/>
        </p:blipFill>
        <p:spPr>
          <a:xfrm>
            <a:off x="5004000" y="3876480"/>
            <a:ext cx="3528000" cy="23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7" name="CustomShape 3"/>
          <p:cNvSpPr/>
          <p:nvPr/>
        </p:nvSpPr>
        <p:spPr>
          <a:xfrm>
            <a:off x="7680600" y="6238440"/>
            <a:ext cx="99036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Bildquellen privat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539640" y="1811880"/>
            <a:ext cx="8002800" cy="40651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Viele HIV-Infizierte weltweit leiden unter Hep C, 
in D ca. 300.000 Fälle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Sofosbuvir (Sovaldi®): 43.500 €  in D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Produktionskosten: 40-200 € für die Gesamttherapie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Indien kein Patent, in Ägypten kein Patent , da nicht innovativ genug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Preis: 400 € in Indien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889200" y="47664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Gesichter der Korruption weltweit -  Beispiel Hepatitis C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 rot="711000">
            <a:off x="952200" y="2357640"/>
            <a:ext cx="712836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Gesichter der Korruption in Deutschland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539640" y="1600200"/>
            <a:ext cx="799236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Studie: 1.141 niedergelassene FachärztInnen, leitende  Angestellte von stationären Einrichtungen sowie nicht-ärztliche Leistungserbringer wurden telefonisch interviewt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Obwohl klar in der Berufsordnung verboten, sehen es 40 % der Befragten als bloße Handlungsorientierung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Einzelfälle, sondern eine verbreitete Praxis: 14 % der niedergelassenen ÄrztInnen gaben an an, dass es sich um eine gängige Praxis handelt, 35 % stimmten zumindest teilweise zu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Dreiviertel der nicht-ärztlichen Leistungserbringer gaben an, dass  ihnen in den zurückliegenden zwei Jahren ein finanzieller Schaden entstanden ist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Bußmann KD (2012) , Unzulässige Zusammenarbeit im Gesundheitswesen durch „Zuweisung gegen Entgelt“, Martin-Luther-Universität Halle-Wittenberg, Economy &amp; Crime Research Center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Direkte Bestechung: Zuwendung gegen Entgelt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539640" y="1600200"/>
            <a:ext cx="799236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 therapeutischer Zusatznutzen 
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fehlende Endpunktstudien mit positivem Ausgang 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MSD-Fachinformation: Keine Senkung der Mortalität und Morbidität (Herzinfarkt und Apoplex) 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Weniger Sicherheit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2004 und 2008: mehr Meldungen zu UAW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Mehr Karzinome und Gallenblasenerkrankungen (SEAS)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17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Kastelein et al; Simvastatin with or without Ezitimibe in Familial Hypercholesterinemia, NEJM (2008) 358 (14): 1431-1443):</a:t>
            </a: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überteuert: 
100 Tbl. Inegy  224,65 € </a:t>
            </a: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↔</a:t>
            </a: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100 Tbl. Simvastatin 20 mg: 16,26 €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</a:t>
            </a:r>
            <a:r>
              <a:rPr lang="de-DE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14-fache!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Inegy®: eine Pseudoinnovation 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39640" y="1124640"/>
            <a:ext cx="8085240" cy="4896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Alemtuzumab wurde weltweit als CLL Medikament vom Markt genommen und als MS Medikament wieder zugelassen - aufgehübscht  mit einen neuen Patent zum 44-fachen Preis.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Preis für (Lemtrada®): 10653,50 €  (888 Euro / mg)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Preis für (MacCampath®) 1890 € für 3 Durchstechampullen (22 Euro / mg)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arznei-telegramm: Mittel der letzten Reserve für MS</a:t>
            </a:r>
          </a:p>
          <a:p>
            <a:r>
              <a:rPr lang="de-DE" sz="1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(Quelle: arznei-telegramm, Alemtuzumab (LEMTRADA) gegen Multiple Sklerose 29.000-mal teurer als Gold, 11.10.2013)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 -I-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539640" y="1600200"/>
            <a:ext cx="8146800" cy="45255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Dimethylfumarat-Präparat </a:t>
            </a: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(Tecfidera®)</a:t>
            </a:r>
            <a:r>
              <a:rPr lang="de-DE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mindert im Placebovergleich die jährliche Schubrate bei schubförmig remittierender MS relativ um 44% bis 47%. Ein Wirkvorteil gegenüber Glatiramerazetat (COPAXONE) ist nicht belegt, direkte Vergleiche mit anderen MS-Mitteln liegen nicht vor.
Günstiger Einfluss auf das Fortschreiten von Ausfällen nicht gesichert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Schlechte Verträglichkeit: Flushing-Episoden mit Hitzegefühl, Hitzewallungen, Rötung, Juckreiz, Brennen, gastrointestinalen Beschwerden, Lymphopenien, opportunistische Infektionen (progressive multifokale Leukenzephalopathie), eventuell nierentoxisch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arznei-telegramm: Reservemittel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de-DE" sz="13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(Quelle: arznei-telegramm 2014 Dimethylfumarat-Präparat (Tecfidera®) gegen Multiple Sklerose, 45: 28-29)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 -II-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539640" y="1628640"/>
            <a:ext cx="8085240" cy="453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15.000 </a:t>
            </a: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PharmavertreterInnen 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machen jährlich 20 Mio. Besuche in Praxen und Krankenhäusern… </a:t>
            </a: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 lohnt sich, das Verordnungsverhalten zu beeinflussen!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PharmareferentInnen informieren nicht, sie werben für ihre Produkte!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Beeinflussungsinstrumente: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Geschenke, Arzneimittellmuster, Essenseinladungen, Reisen, bezahlte Fortbildungen,  Anwendungsbeobachtungen,  Zeitschriften: Anzeigen und Werbung in scheinbar redaktionellen Artikeln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Beeinflussung des Verordnungsverhaltens -I-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Beeinflussung des Verordnungsverhaltens -II-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611640" y="1772640"/>
            <a:ext cx="7848360" cy="439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 oft wurden Sie im Jahr 2007 durchschnittlich von VertreterInnen der pharmazeutischen Industrie besucht?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77% werden mindestens 1x pro Woche von VertreterInnen besucht, 19% sogar täglich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8% 1x pro Monat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14% selten oder nie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Rest: keine Angaben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(Quelle: Lieb, Brandtönies: Eine Befragung 300 niedergelassener Fachärzte zum Umgang mit Vertreterbesuchen der pharmazeutischen Industrie. DÄ Heft 22, 4.6.10)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539640" y="1845000"/>
            <a:ext cx="8064360" cy="439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50000"/>
              </a:lnSpc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Häufig oder immer beeinflusst?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5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Selbst: 6% der Ärztinnen und Ärzte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5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KollegInnen: 21%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</a:pPr>
            <a:r>
              <a:rPr lang="de-DE" sz="13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</a:t>
            </a:r>
            <a:r>
              <a:rPr lang="de-DE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Lieb, Brandtönies: Eine Befragung 300 niedergelassener Fachärzte zum Umgang mit Vertreterbesuchen der Pharmazeutischen Industrie. DÄ Heft 22, 4.6.10)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Beeinflussung des Verordnungsverhaltens -III-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889200" y="273600"/>
            <a:ext cx="6994800" cy="880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MEZIS - Aktuell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3996000" y="1600200"/>
            <a:ext cx="468000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2007 gegründet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Vorstand: 6 Mitglieder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Geschäftsführerin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Webseite: www.mezis.de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MEZIS-Nachrichten 3 x/ Jahr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MEZIS-Praxen 
(Arzt/ Ärztin Suchmaschine)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Presse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Literatur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Wartezimmerplakat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Regionalkonferenzen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Vorträge und Kongresse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90" name="Picture 2"/>
          <p:cNvPicPr/>
          <p:nvPr/>
        </p:nvPicPr>
        <p:blipFill>
          <a:blip r:embed="rId3"/>
          <a:stretch/>
        </p:blipFill>
        <p:spPr>
          <a:xfrm>
            <a:off x="1187640" y="1152000"/>
            <a:ext cx="2007720" cy="5066640"/>
          </a:xfrm>
          <a:prstGeom prst="rect">
            <a:avLst/>
          </a:prstGeom>
          <a:ln>
            <a:noFill/>
          </a:ln>
        </p:spPr>
      </p:pic>
      <p:sp>
        <p:nvSpPr>
          <p:cNvPr id="191" name="CustomShape 3"/>
          <p:cNvSpPr/>
          <p:nvPr/>
        </p:nvSpPr>
        <p:spPr>
          <a:xfrm>
            <a:off x="1710720" y="6038280"/>
            <a:ext cx="96120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Bildquelle: privat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395640" y="1628640"/>
            <a:ext cx="8229240" cy="42811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Befragung von 50 Pharmafirmen 2013: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Anwendungsbeobachtungen	77 %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Advisory Boards 			75%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Spenden 				67%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bezahlte ReferentInnentätigkeit 	62%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Teilnahme an gesponserter FB	40%</a:t>
            </a:r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889200" y="404640"/>
            <a:ext cx="6706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Ärztliche Korruptionsrisiken 
aus Sicht der deutschen Pharmaindustrie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928440" y="6093360"/>
            <a:ext cx="57801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Prof. K. Bussmann et al. (Univ. Halle) &amp; PricewaterhouseCoopers, 2013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539640" y="1600200"/>
            <a:ext cx="8146800" cy="45255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Jane Williams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Insider's Guide to the World of Pharmaceutical Sales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„How would you describe ‚selling‘ ?“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„Verkaufen ist jemanden überzeugen/ überreden (‚persuading‘), so dass er mit dir übereinstimmt und  kauft, was immer dein Produkt sein mag.“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Verkaufen aus Sicht der Industrie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539640" y="1556640"/>
            <a:ext cx="7992360" cy="453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Überzeugen: 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Prinzip der </a:t>
            </a: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sozialen Bewährtheit: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…neuartige Medikamente sind Weiterentwicklungen eines bewährten Wirkansatzes, Verbesserungen, höhere Sicherheit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Autorität: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Übernahme von Entscheidungen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Positive Einstimmung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Wie war Ihr Urlaub?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Reziprozitätsregel: 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 ist vorteilhaft zu geben; der Andere steht in der Schuld und versucht diese auszugleichen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0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Anregung: Rollenspiel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Erfolg im Pharma-Vertrieb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611640" y="1628640"/>
            <a:ext cx="8004960" cy="417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AMG§ 47, Absatz 3 Satz 1: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Abgabe nur auf  schriftliche Anforderung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Erlaubt sind pro Jahr nicht mehr als zwei Muster pro Fertigarzneimittel in der kleinsten Packungsgröße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legalen Einsparmöglichkeiten für die PatientInnen!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ÄrztInnen, die Muster annehmen, verordnen teurer und mehr Scheininnovationen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889200" y="417600"/>
            <a:ext cx="6562800" cy="92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Arzneimittelmuster – 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Rechtliche Grundlage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3"/>
          <p:cNvSpPr/>
          <p:nvPr/>
        </p:nvSpPr>
        <p:spPr>
          <a:xfrm>
            <a:off x="611640" y="5877360"/>
            <a:ext cx="806436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de-DE" sz="1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Quelle: Adair, Holmgren: Do drug samples influence resident prescribing behavior? A randomized trial, in: 
Am J Med (2005) 118: 881-4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539640" y="1845000"/>
            <a:ext cx="8064360" cy="4464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80% der Fortbildungen sind pharmaabhängig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Themen werden von Pharmaindustrie bestimmt: letztlich geht es um Medikamente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Vortragende werden ausgesucht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Vorträge werden geschrieben: Folien oft direkt von der Firma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Unangemessene ReferentInnenhonorare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Sponsoring lokaler Qualitätszirkel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Forderungen: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CME Punkte für gesponserte Fortbildungen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Trennung von Werbung und Information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889200" y="417600"/>
            <a:ext cx="6562800" cy="92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Fortbildungen oder Werbeveranstaltungen?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539640" y="1600200"/>
            <a:ext cx="8146800" cy="398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Meist Scheinstudien: keine Erhebung relevanter Daten – keine Publikationen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Mangelnde methodische Standards: willkürlicher PatientInneneinschluss, keine objektive Erfassung von unerwünschten Nebenwirkungen etc.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PR-Instrument zur Erhöhung der Verordnungshäufigkeit (meist teurer Medikamente)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Indikation für Verordnung nicht aus medizinischen, sondern aus wirtschaftlichen Gründen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2008-2010: Über eine Million PatientInnen und 126.764 ÄrztInnen
Kosten: eine halbe Million € an Honorarkosten/ AWB, durchschnittliches Honorar: 19.000 Euro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889200" y="332640"/>
            <a:ext cx="6562800" cy="77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Anwendungsbeobachtungen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827640" y="5714640"/>
            <a:ext cx="7920360" cy="73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de-DE" sz="1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Bussman KD, Burkhart M, Salvenmoser (2013) Wirtschaftskriminalität Pharmaindustrie. Martin-Luther-Universität Halle-Wittenberg. verfügbar unter: </a:t>
            </a:r>
            <a:r>
              <a:rPr lang="de-DE" sz="1400" b="0" i="1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http://www.pwc.de/de_DE/de/gesundheitswesen-und-pharma/assets/pharmabranche-fehlt-rezept-gegen-korruption.pdf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rafik 1"/>
          <p:cNvPicPr/>
          <p:nvPr/>
        </p:nvPicPr>
        <p:blipFill>
          <a:blip r:embed="rId2"/>
          <a:stretch/>
        </p:blipFill>
        <p:spPr>
          <a:xfrm>
            <a:off x="4572000" y="1605600"/>
            <a:ext cx="4032000" cy="268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71" name="Grafik 7"/>
          <p:cNvPicPr/>
          <p:nvPr/>
        </p:nvPicPr>
        <p:blipFill>
          <a:blip r:embed="rId3"/>
          <a:stretch/>
        </p:blipFill>
        <p:spPr>
          <a:xfrm>
            <a:off x="468720" y="1460880"/>
            <a:ext cx="3742920" cy="249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72" name="Grafik 8"/>
          <p:cNvPicPr/>
          <p:nvPr/>
        </p:nvPicPr>
        <p:blipFill>
          <a:blip r:embed="rId4"/>
          <a:stretch/>
        </p:blipFill>
        <p:spPr>
          <a:xfrm>
            <a:off x="1979640" y="3456720"/>
            <a:ext cx="1874520" cy="28087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3" name="CustomShape 1"/>
          <p:cNvSpPr/>
          <p:nvPr/>
        </p:nvSpPr>
        <p:spPr>
          <a:xfrm>
            <a:off x="888840" y="272880"/>
            <a:ext cx="6562440" cy="92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Eine andere Medizin ist möglich: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 Action Forum Karnataka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727920" y="6047280"/>
            <a:ext cx="99036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Bildquellen privat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4032360" y="5457960"/>
            <a:ext cx="4571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Anregung: Rollenspiel: Finden Sie Alternativen, die zeigen, dass eine andere Medizin möglich ist.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4"/>
          <p:cNvSpPr/>
          <p:nvPr/>
        </p:nvSpPr>
        <p:spPr>
          <a:xfrm>
            <a:off x="3909240" y="4821840"/>
            <a:ext cx="4617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 die  Society for Less Investigative Medicine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SLIM, Indien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89200" y="274680"/>
            <a:ext cx="6994800" cy="921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Wer ist MEZIS?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683640" y="1124640"/>
            <a:ext cx="7920360" cy="4752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strafbare und illegitime Handlungen zerstören die sensible und wichtige Beziehung von ÄrztInnen und PatientInnen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durch transparentes und unbestechliches Verhalten soll eine Medizin für PatientInnen betrieben und so der gute Ruf der ÄrztInnenschaft wieder hergestellt werden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Mitglieder wollen ihr Verordnungsverhalten an Kriterien rationaler Arzneimitteltherapie und am Wohle der PatientInnen ausrichten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wollen KollegInnen für Beeinflussungsstrategien der Pharmaindustrie sensibilisieren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 Teil der No-free-Lunch-Bewegung, die bisher in den USA, Australien, Italien, Spanien, Indien und anderen Ländern aktiv ist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889200" y="273600"/>
            <a:ext cx="6994800" cy="921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Ziele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539640" y="1556640"/>
            <a:ext cx="7992360" cy="401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Besuche von PharmavertreterInnen in Praxen und Krankenhäusern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Annahme von Mustern, Geschenken und Einladungen zum Essen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Durchführung von pharmagesponserten Anwendungsbeobachtungen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Transparenz  der Finanzierung von Fortbildungsveranstaltungen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CME-Punkte nur aus herstellerunabhängigen Aktivitäten 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keine von der Pharmaindustrie gesponserte Praxissoftware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96" name="Picture 2"/>
          <p:cNvPicPr/>
          <p:nvPr/>
        </p:nvPicPr>
        <p:blipFill>
          <a:blip r:embed="rId3"/>
          <a:stretch/>
        </p:blipFill>
        <p:spPr>
          <a:xfrm>
            <a:off x="468360" y="5354280"/>
            <a:ext cx="8207640" cy="109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39640" y="1456200"/>
            <a:ext cx="8146800" cy="4348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höchstmögliche Gesundheitszustand ist ein fundamentales Menschenrecht 
(Universale Erklärung der Menschenrechte §25,1 1948, WHO)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Zugang zu unentbehrlichen Arzneimitteln und Gesundheitsdiensten ist ein Menschenrecht 
(§ 12 Pakt über wirtschaftliche, soziale und kulturelle Rechte, 1966)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 Zugang zu Forschungsergebnissen ist ein Menschenrecht 
(§ 15 Pakt über wirtschaftliche, soziale und kulturelle Rechte)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889200" y="273600"/>
            <a:ext cx="656280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Gesundheit ist ein Menschenrecht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889200" y="274680"/>
            <a:ext cx="6994800" cy="921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Lage momentan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611640" y="1600200"/>
            <a:ext cx="792036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Bestechung und Bestechlichkeit betrifft einen kleinen Teil der Heilberufe. Sie sollen unter dem neuen Antikorruptionsgesetz verboten werden (§299a). 
 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24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Aber: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Vorteilsnahme und Vorteilsvergabe bleibt erlaubt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Symbol"/>
              <a:buChar char="-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Unternehmen haften nicht im Strafrecht, Korruption gilt höchstens als Ordnungswidrigkeit</a:t>
            </a: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Korruption hat viele Gesichter in Nord und Süd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 rot="713400">
            <a:off x="971280" y="2357640"/>
            <a:ext cx="71283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Gesichter der Korruption im Gesundheitswesen weltweit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539640" y="1845000"/>
            <a:ext cx="7920360" cy="362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Schlüsselrolle bei der Heilung schwerwiegender Erkrankungen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Kompetenz und Verantwortung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Teil des Gesundheitssystems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Forschung für die Menschen weltweit</a:t>
            </a: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</a:pPr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889200" y="404640"/>
            <a:ext cx="656280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3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 Pharmaindustrie stellt sich als Teil des Gesundheitssystems dar</a:t>
            </a:r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2468</Words>
  <Application>Microsoft Office PowerPoint</Application>
  <PresentationFormat>Bildschirmpräsentation (4:3)</PresentationFormat>
  <Paragraphs>469</Paragraphs>
  <Slides>36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36</vt:i4>
      </vt:variant>
    </vt:vector>
  </HeadingPairs>
  <TitlesOfParts>
    <vt:vector size="47" baseType="lpstr">
      <vt:lpstr>Arial</vt:lpstr>
      <vt:lpstr>Calibri</vt:lpstr>
      <vt:lpstr>Courier New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Beeinflussungsstrategien durch die Pharmaindustrie</dc:title>
  <dc:subject/>
  <dc:creator>Eckhard</dc:creator>
  <dc:description/>
  <cp:lastModifiedBy>Höger Inge Mitarbeiter 05</cp:lastModifiedBy>
  <cp:revision>309</cp:revision>
  <dcterms:created xsi:type="dcterms:W3CDTF">2010-04-27T05:46:14Z</dcterms:created>
  <dcterms:modified xsi:type="dcterms:W3CDTF">2017-07-14T08:36:39Z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Privat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21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37</vt:i4>
  </property>
</Properties>
</file>